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5" r:id="rId2"/>
    <p:sldId id="310" r:id="rId3"/>
    <p:sldId id="536" r:id="rId4"/>
    <p:sldId id="516" r:id="rId5"/>
    <p:sldId id="547" r:id="rId6"/>
    <p:sldId id="548" r:id="rId7"/>
    <p:sldId id="549" r:id="rId8"/>
    <p:sldId id="530" r:id="rId9"/>
    <p:sldId id="550" r:id="rId10"/>
    <p:sldId id="551" r:id="rId11"/>
    <p:sldId id="552" r:id="rId12"/>
    <p:sldId id="553" r:id="rId13"/>
    <p:sldId id="546" r:id="rId14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285"/>
            <p14:sldId id="310"/>
            <p14:sldId id="536"/>
            <p14:sldId id="516"/>
            <p14:sldId id="547"/>
            <p14:sldId id="548"/>
            <p14:sldId id="549"/>
            <p14:sldId id="530"/>
            <p14:sldId id="550"/>
            <p14:sldId id="551"/>
            <p14:sldId id="552"/>
            <p14:sldId id="553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xikun" initials="j" lastIdx="0" clrIdx="0">
    <p:extLst>
      <p:ext uri="{19B8F6BF-5375-455C-9EA6-DF929625EA0E}">
        <p15:presenceInfo xmlns:p15="http://schemas.microsoft.com/office/powerpoint/2012/main" userId="bfe37c5d05aa52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65" autoAdjust="0"/>
    <p:restoredTop sz="85866" autoAdjust="0"/>
  </p:normalViewPr>
  <p:slideViewPr>
    <p:cSldViewPr snapToGrid="0">
      <p:cViewPr varScale="1">
        <p:scale>
          <a:sx n="114" d="100"/>
          <a:sy n="114" d="100"/>
        </p:scale>
        <p:origin x="204" y="8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4022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080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541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980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8709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48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066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133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4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112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453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602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267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491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09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225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637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657" y="1782136"/>
            <a:ext cx="10559143" cy="4085264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000"/>
            </a:lvl1pPr>
            <a:lvl2pPr marL="914400" indent="-384175">
              <a:buFont typeface="Wingdings" panose="05000000000000000000" pitchFamily="2" charset="2"/>
              <a:buChar char="Ø"/>
              <a:defRPr sz="1800" i="0"/>
            </a:lvl2pPr>
            <a:lvl3pPr marL="1371600" indent="-384175">
              <a:buFont typeface="Wingdings" panose="05000000000000000000" pitchFamily="2" charset="2"/>
              <a:buChar char="Ø"/>
              <a:defRPr sz="1600"/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>
            <a:fillRect/>
          </a:stretch>
        </p:blipFill>
        <p:spPr>
          <a:xfrm>
            <a:off x="-48002" y="-93452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/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Subtitle 2"/>
          <p:cNvSpPr txBox="1"/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0750" y="3937685"/>
            <a:ext cx="10990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Meepo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Sharded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Consortium Blockchain</a:t>
            </a:r>
            <a:endParaRPr lang="en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6896" y="4617022"/>
            <a:ext cx="112727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Conference :  ICDE’21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Author :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Peilin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Zheng,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Quanqing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Xu,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Zibin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Zheng,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Zhiyuan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Zhou, Ying Yan, Hui Zhang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Research unit : Sun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Yat-sen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University, Ant Group</a:t>
            </a:r>
            <a:endParaRPr lang="e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73507B-5D8D-0883-2294-DB85B5186702}"/>
              </a:ext>
            </a:extLst>
          </p:cNvPr>
          <p:cNvSpPr txBox="1"/>
          <p:nvPr/>
        </p:nvSpPr>
        <p:spPr>
          <a:xfrm>
            <a:off x="267629" y="1276315"/>
            <a:ext cx="116195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Cross-shard Efficiency.</a:t>
            </a:r>
            <a:endParaRPr lang="en" altLang="zh-CN" b="1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real-world asset transferring, the frequency distribution of real-world accounts shows a Long-tailed distribution. We use P (r) = C/r</a:t>
            </a:r>
            <a:r>
              <a:rPr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generate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Zipf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distributed workload, where r represents the rank of an account, P is the probability of the account, C is a constant number, and α is a parameter. When the α grows, the scalability of shards declines, as the throughput drops faster with more shards. This is the so-called hot-spot account problem, which might be solved by upper load balancing in future work.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58A44D-D948-4CF3-8AC8-B53D212F6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028" y="3221444"/>
            <a:ext cx="7219943" cy="313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80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73507B-5D8D-0883-2294-DB85B5186702}"/>
              </a:ext>
            </a:extLst>
          </p:cNvPr>
          <p:cNvSpPr txBox="1"/>
          <p:nvPr/>
        </p:nvSpPr>
        <p:spPr>
          <a:xfrm>
            <a:off x="267629" y="1276315"/>
            <a:ext cx="116195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 of Transaction Atomicity.</a:t>
            </a:r>
            <a:endParaRPr lang="en" altLang="zh-CN" b="1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run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Meepo-Geth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some error transactions that will throw exceptions during the cross-epoch. During the workload generation, we insert the error transactions in different percentages of the total transactions. The percentage of errors is set to 0%, 10%, 30%, 50%, 70%, and 90%, respectively.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ADE7AF9-A9C5-4853-A7CF-0EE7D3E7C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319" y="2907531"/>
            <a:ext cx="6887361" cy="283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39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73507B-5D8D-0883-2294-DB85B5186702}"/>
              </a:ext>
            </a:extLst>
          </p:cNvPr>
          <p:cNvSpPr txBox="1"/>
          <p:nvPr/>
        </p:nvSpPr>
        <p:spPr>
          <a:xfrm>
            <a:off x="267629" y="1276315"/>
            <a:ext cx="11619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Availability.</a:t>
            </a:r>
            <a:endParaRPr lang="en" altLang="zh-CN" b="1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mark the reliability of the single peer as λ. In this evaluation, the configurations are set to λ = 0.95, λ = 0.99, and λ = 0.999, respectively.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19FF271-FBBD-4838-8113-CE5D0836A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999" y="2670953"/>
            <a:ext cx="7254832" cy="244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96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42DE6E2-BA68-4AB2-A631-6B43ADF87302}"/>
              </a:ext>
            </a:extLst>
          </p:cNvPr>
          <p:cNvSpPr txBox="1"/>
          <p:nvPr/>
        </p:nvSpPr>
        <p:spPr>
          <a:xfrm>
            <a:off x="286214" y="1158869"/>
            <a:ext cx="1161957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harding</a:t>
            </a:r>
            <a:endParaRPr lang="en" altLang="zh-CN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harding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harding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transactions of whole network are divided into different fragments for verification and packaging.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3.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harding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The state of the complete ledger is stored separately in each shard.</a:t>
            </a: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oblem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 51% attack in POW consensus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 Additional overhead for cross-chip communication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3. Single point overheating problem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4. Dynamic adjustment of system state caused by changes in the number of shards and nodes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20306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&amp; Problem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0027" y="1198007"/>
            <a:ext cx="113919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performance of consortium blockchain cannot meet the requirement of applications.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Sharding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one of the optional methods to improve blockchain performance. However, the previous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sharding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studies focus little on consortium blockchain, and they cannot meet the following practical requirements of consortium blockchain: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cross-shard efficiency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Consortium blockchain requires complete ledger in practice and higher cross-shard efficiency than public blockchain.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 smart contract calling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contract on consortium blockchain might call the state in several shards and contracts.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Strict transaction atomicity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Atomicity should be ensured within one block.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Shard availability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on consortium blockchain is read and written by the members far more frequently than public blockchain, requiring higher availability.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7629" y="1276315"/>
            <a:ext cx="116195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solve the above problems in consortium blockchain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sharding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 propose Meepo1, as its idea is to use Multiple Execution Environments Per Organization. The topology of servers in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Meepo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shown in Figure 1, where </a:t>
            </a:r>
            <a:r>
              <a:rPr lang="en-US" altLang="zh-C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consortium member holds all the shards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Cross-epoch and Cross-call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Partial Cross-call Merging Strategy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Replay-epoch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Shadow Shard Based Recovery</a:t>
            </a:r>
            <a:endParaRPr lang="en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BA9483-089D-479B-B6F7-C26FD32A3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690" y="2083092"/>
            <a:ext cx="4048125" cy="203835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B62E2CD-60DF-46F5-AEE9-AC0B9EF42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701" y="4101095"/>
            <a:ext cx="3822102" cy="235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0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&amp; Technique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6214" y="1153917"/>
            <a:ext cx="116195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1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cross-shard efficiency.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cannot set up the account distribution to reduce the cross-shard communication, since the future user behaviors cannot be predicted.</a:t>
            </a:r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 1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Cross-epoch and Cross-call.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the communication just happens in the local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of the consortium member, the network speed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fastened than the previous studies that are in the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environment. Moreover, in one member, different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shards can trust each other because they belong to the same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consortium member.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14A5EC-0051-4AAF-B5B2-C506CCF5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498" y="2113192"/>
            <a:ext cx="4791075" cy="19621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6EE8D20-5ECA-4DA1-A789-698CAAF78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897" y="4341189"/>
            <a:ext cx="2962275" cy="16954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1830EB7-C1DB-4140-ADFA-66AC313E5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846" y="4341189"/>
            <a:ext cx="4498376" cy="208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65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&amp; Technique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6214" y="1153917"/>
            <a:ext cx="116195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2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 smart contract calling. 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Technique 2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Partial Cross-call Merging Strategy.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strategy improves the flexibility of smart contracts, enabling smart contracts to operate the state on different shards, even in parallel calls. Furthermore, it also enhances the cross-shard efficiency of some complex contracts.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4B592D-E66C-4F71-AABB-663FA0A7B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650" y="3258480"/>
            <a:ext cx="3048000" cy="16287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A47E5F3-E17D-4091-B765-448DA3049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250" y="2777458"/>
            <a:ext cx="4232204" cy="25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7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&amp; Technique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6214" y="1153917"/>
            <a:ext cx="11619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3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Strict transaction atomicity.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Technique 3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Replay-epoch.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important advantage of the method is that it ensures the transaction atomicity in the duration of one block. This is also benefited from the high efficient cross-shard communication.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DB36CB3-F058-4A88-A6DF-4D8871D76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282" y="2649412"/>
            <a:ext cx="4628805" cy="228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2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&amp; Technique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6214" y="1153917"/>
            <a:ext cx="116195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3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Shard availability.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simple hot backup of data cannot solve this problem, since the synchronization and switching of backups need to maintain communication and consistency with other shards.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Technique 3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Shadow Shard Based Recovery.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shadow shard copies the block and state from its master shard, without joining in the consensus or communication with other shards, but is known by others. 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3A7F82-0E81-4E7C-8788-9FCDD5DF2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735" y="4189471"/>
            <a:ext cx="3341265" cy="208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313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73507B-5D8D-0883-2294-DB85B5186702}"/>
              </a:ext>
            </a:extLst>
          </p:cNvPr>
          <p:cNvSpPr txBox="1"/>
          <p:nvPr/>
        </p:nvSpPr>
        <p:spPr>
          <a:xfrm>
            <a:off x="267629" y="1276315"/>
            <a:ext cx="116195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Setup</a:t>
            </a:r>
            <a:endParaRPr lang="en" altLang="zh-CN" b="1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implement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Meepo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Go-Ethereum, with Proof of Authority (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PoA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protocol that can be used for consortium blockchain. We add an interface for batch submission of transactions to facilitate testing and improve performance. We run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Meepo-Geth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experimental environment on Elastic Cloud Server (ECS), provided by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AliCloud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Each blockchain peer is equipped with an Intel Xeon Platinum 8269CY CPU, 8 cores, 32GB RAM, and 900GB NVME SSD. 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784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73507B-5D8D-0883-2294-DB85B5186702}"/>
              </a:ext>
            </a:extLst>
          </p:cNvPr>
          <p:cNvSpPr txBox="1"/>
          <p:nvPr/>
        </p:nvSpPr>
        <p:spPr>
          <a:xfrm>
            <a:off x="267629" y="1276315"/>
            <a:ext cx="116195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Cross-shard Efficiency.</a:t>
            </a:r>
            <a:endParaRPr lang="en" altLang="zh-CN" b="1" dirty="0"/>
          </a:p>
          <a:p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use four consortium members, and each one is equipped with shards from 2 shards to 32 shards per member, case by case. In this configuration, the number of processed cross-shard transactions is 32×2048×1600 = 104, 857, 600 in total, transferring the assets among 2048×1600 = 3, 276, 800 accounts.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When running with more blocks, the Garbage Collection (GC) in Golang becomes more significant, leading to a decrease in performance.</a:t>
            </a:r>
            <a:endParaRPr lang="e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6D15F50-4659-4F7D-B982-C44851E56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730" y="3215307"/>
            <a:ext cx="7491370" cy="32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320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12293</TotalTime>
  <Words>1020</Words>
  <Application>Microsoft Office PowerPoint</Application>
  <PresentationFormat>宽屏</PresentationFormat>
  <Paragraphs>89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等线</vt:lpstr>
      <vt:lpstr>黑体</vt:lpstr>
      <vt:lpstr>宋体</vt:lpstr>
      <vt:lpstr>微软雅黑</vt:lpstr>
      <vt:lpstr>Arial</vt:lpstr>
      <vt:lpstr>Arial Black</vt:lpstr>
      <vt:lpstr>Franklin Gothic Book</vt:lpstr>
      <vt:lpstr>Times New Roman</vt:lpstr>
      <vt:lpstr>Wingdings</vt:lpstr>
      <vt:lpstr>Crop</vt:lpstr>
      <vt:lpstr>PowerPoint 演示文稿</vt:lpstr>
      <vt:lpstr>Background &amp; Problem</vt:lpstr>
      <vt:lpstr>Solution</vt:lpstr>
      <vt:lpstr>Challenge &amp; Technique</vt:lpstr>
      <vt:lpstr>Challenge &amp; Technique</vt:lpstr>
      <vt:lpstr>Challenge &amp; Technique</vt:lpstr>
      <vt:lpstr>Challenge &amp; Technique</vt:lpstr>
      <vt:lpstr>Evaluation Results</vt:lpstr>
      <vt:lpstr>Evaluation Results</vt:lpstr>
      <vt:lpstr>Evaluation Results</vt:lpstr>
      <vt:lpstr>Evaluation Results</vt:lpstr>
      <vt:lpstr>Evaluation 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魏倩</cp:lastModifiedBy>
  <cp:revision>1252</cp:revision>
  <cp:lastPrinted>2021-05-18T05:46:40Z</cp:lastPrinted>
  <dcterms:created xsi:type="dcterms:W3CDTF">2017-10-16T12:06:00Z</dcterms:created>
  <dcterms:modified xsi:type="dcterms:W3CDTF">2022-07-15T12:13:25Z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